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68" r:id="rId3"/>
    <p:sldId id="257" r:id="rId4"/>
    <p:sldId id="258" r:id="rId5"/>
    <p:sldId id="264" r:id="rId6"/>
    <p:sldId id="271" r:id="rId7"/>
    <p:sldId id="273" r:id="rId8"/>
    <p:sldId id="262" r:id="rId9"/>
    <p:sldId id="269" r:id="rId10"/>
    <p:sldId id="270" r:id="rId11"/>
    <p:sldId id="265" r:id="rId12"/>
    <p:sldId id="267" r:id="rId13"/>
    <p:sldId id="27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4EE80-E4F1-B04C-96AF-C2E0C6C8B9DF}" v="37" dt="2024-12-05T05:03:10.046"/>
    <p1510:client id="{651CE615-ADF4-4EFD-A524-6066524B29A4}" v="55" dt="2024-12-05T17:53:58.714"/>
    <p1510:client id="{69D0CFA8-BFB9-B07A-3627-88B7E275D6E6}" v="1390" dt="2024-12-05T18:35:14.319"/>
    <p1510:client id="{6C6FB27B-4FDA-D211-E983-A518A4BB1FF4}" v="886" dt="2024-12-05T18:37:40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02"/>
  </p:normalViewPr>
  <p:slideViewPr>
    <p:cSldViewPr snapToGrid="0">
      <p:cViewPr varScale="1">
        <p:scale>
          <a:sx n="151" d="100"/>
          <a:sy n="151" d="100"/>
        </p:scale>
        <p:origin x="7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1B4CA-5D2D-8F42-98DE-93510477A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ec3581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2ec3581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Privacy</a:t>
            </a:r>
            <a:r>
              <a:rPr lang="en-GB">
                <a:solidFill>
                  <a:schemeClr val="dk1"/>
                </a:solidFill>
              </a:rPr>
              <a:t>: On-device processing ensures facial data and gesture inputs are never sent to the cloud, protecting user privacy.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Low Power &amp; High Efficiency</a:t>
            </a:r>
            <a:r>
              <a:rPr lang="en-GB">
                <a:solidFill>
                  <a:schemeClr val="dk1"/>
                </a:solidFill>
              </a:rPr>
              <a:t>: Optimized for edge devices, TinyML models run on minimal power, making them suitable for battery-powered or low-power systems.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Real-Time Responsiveness</a:t>
            </a:r>
            <a:r>
              <a:rPr lang="en-GB">
                <a:solidFill>
                  <a:schemeClr val="dk1"/>
                </a:solidFill>
              </a:rPr>
              <a:t>: In-device inference reduces latency, enabling instantaneous user interactions.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2ec3581a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2ec3581a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c3068536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c3068536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ec3581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2ec3581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Privacy</a:t>
            </a:r>
            <a:r>
              <a:rPr lang="en-GB">
                <a:solidFill>
                  <a:schemeClr val="dk1"/>
                </a:solidFill>
              </a:rPr>
              <a:t>: On-device processing ensures facial data and gesture inputs are never sent to the cloud, protecting user privacy.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Low Power &amp; High Efficiency</a:t>
            </a:r>
            <a:r>
              <a:rPr lang="en-GB">
                <a:solidFill>
                  <a:schemeClr val="dk1"/>
                </a:solidFill>
              </a:rPr>
              <a:t>: Optimized for edge devices, TinyML models run on minimal power, making them suitable for battery-powered or low-power systems.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Real-Time Responsiveness</a:t>
            </a:r>
            <a:r>
              <a:rPr lang="en-GB">
                <a:solidFill>
                  <a:schemeClr val="dk1"/>
                </a:solidFill>
              </a:rPr>
              <a:t>: In-device inference reduces latency, enabling instantaneous user interactions.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2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306853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306853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c3068536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c3068536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c306853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c3068536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451F-546C-3844-8D79-24A798871429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7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EAA2-697A-7243-AA42-F4FB7EAB101F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9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4DF5-5812-584C-8D85-F7CF9BE5411E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21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C678-B1BA-1D44-B141-E9AF8D5DA4C8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4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4DFC-5D8D-7C47-8E34-2C620ABB2727}" type="datetime1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7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D3850-508F-5B46-8A2F-D4D71777924D}" type="datetime1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04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B432-A161-C94F-B8A1-375AD2E7D2BA}" type="datetime1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7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A30C-B214-D340-85A7-93DA36B1AA74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1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748D-BE3E-1341-868A-E79421040C3F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FA1-1440-5845-AB58-906CDA33ED74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25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4086-0714-9741-869B-897B350C16EF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5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23AAF-3E19-A64F-AE26-394242DC18AC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400054" y="4167178"/>
            <a:ext cx="8710287" cy="0"/>
          </a:xfrm>
          <a:prstGeom prst="line">
            <a:avLst/>
          </a:prstGeom>
          <a:ln w="9525" cap="flat">
            <a:solidFill>
              <a:srgbClr val="08080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457200">
              <a:buClrTx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707566" y="791940"/>
            <a:ext cx="3178479" cy="3178479"/>
          </a:xfrm>
          <a:prstGeom prst="roundRect">
            <a:avLst>
              <a:gd name="adj" fmla="val 7642"/>
            </a:avLst>
          </a:prstGeom>
          <a:blipFill>
            <a:blip r:embed="rId3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defTabSz="457200">
              <a:buClrTx/>
            </a:pPr>
            <a:endParaRPr lang="en-US"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4343" y="476250"/>
            <a:ext cx="4895857" cy="2556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00">
              <a:lnSpc>
                <a:spcPts val="5122"/>
              </a:lnSpc>
              <a:buClrTx/>
            </a:pPr>
            <a:r>
              <a:rPr lang="en-US" sz="2200" b="1" kern="1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Next" panose="020B0503020202020204" pitchFamily="34" charset="0"/>
                <a:ea typeface="Telegraf Bold"/>
                <a:cs typeface="Telegraf Bold"/>
                <a:sym typeface="Telegraf Bold"/>
              </a:rPr>
              <a:t>Introducing</a:t>
            </a:r>
          </a:p>
          <a:p>
            <a:pPr defTabSz="457200">
              <a:lnSpc>
                <a:spcPts val="5122"/>
              </a:lnSpc>
              <a:buClrTx/>
            </a:pPr>
            <a:r>
              <a:rPr lang="en-US" sz="4800" b="1" kern="1200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Next" panose="020B0503020202020204" pitchFamily="34" charset="0"/>
                <a:ea typeface="Telegraf Bold"/>
                <a:cs typeface="Telegraf Bold"/>
                <a:sym typeface="Telegraf Bold"/>
              </a:rPr>
              <a:t>FaceSafe</a:t>
            </a:r>
            <a:r>
              <a:rPr lang="en-US" sz="4656" b="1" kern="1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Next" panose="020B0503020202020204" pitchFamily="34" charset="0"/>
                <a:ea typeface="Telegraf Bold"/>
                <a:cs typeface="Telegraf Bold"/>
                <a:sym typeface="Telegraf Bold"/>
              </a:rPr>
              <a:t> </a:t>
            </a:r>
          </a:p>
          <a:p>
            <a:pPr defTabSz="457200">
              <a:lnSpc>
                <a:spcPts val="5122"/>
              </a:lnSpc>
              <a:buClrTx/>
            </a:pPr>
            <a:r>
              <a:rPr lang="en-US" sz="2700" b="1" kern="1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Next" panose="020B0503020202020204" pitchFamily="34" charset="0"/>
                <a:ea typeface="Telegraf Heavy"/>
                <a:cs typeface="Telegraf Heavy"/>
                <a:sym typeface="Telegraf Heavy"/>
              </a:rPr>
              <a:t>On-Device Authentication</a:t>
            </a:r>
          </a:p>
          <a:p>
            <a:pPr defTabSz="457200">
              <a:lnSpc>
                <a:spcPts val="5122"/>
              </a:lnSpc>
              <a:buClrTx/>
            </a:pPr>
            <a:r>
              <a:rPr lang="en-US" sz="2700" b="1" kern="12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Next" panose="020B0503020202020204" pitchFamily="34" charset="0"/>
                <a:ea typeface="Telegraf Heavy"/>
                <a:cs typeface="Telegraf Heavy"/>
                <a:sym typeface="Telegraf Heavy"/>
              </a:rPr>
              <a:t>&amp; Gesture Recognition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43" y="3622336"/>
            <a:ext cx="4720894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>
              <a:lnSpc>
                <a:spcPts val="1956"/>
              </a:lnSpc>
              <a:buClrTx/>
            </a:pPr>
            <a:r>
              <a:rPr lang="en-US" i="1" kern="1200" dirty="0">
                <a:latin typeface="Avenir Next Ultra Light" panose="020B0203020202020204" pitchFamily="34" charset="77"/>
                <a:ea typeface="Telegraf Heavy"/>
                <a:cs typeface="Telegraf Heavy"/>
                <a:sym typeface="Telegraf Heavy"/>
              </a:rPr>
              <a:t>Embracing</a:t>
            </a:r>
            <a:r>
              <a:rPr lang="en-US" i="1" kern="1200" dirty="0">
                <a:latin typeface="Avenir Next Medium" panose="020B0503020202020204" pitchFamily="34" charset="0"/>
                <a:ea typeface="Telegraf Heavy"/>
                <a:cs typeface="Telegraf Heavy"/>
                <a:sym typeface="Telegraf Heavy"/>
              </a:rPr>
              <a:t> </a:t>
            </a:r>
            <a:r>
              <a:rPr lang="en-US" b="1" i="1" kern="1200" dirty="0" err="1">
                <a:latin typeface="Avenir Next Medium" panose="020B0503020202020204" pitchFamily="34" charset="0"/>
                <a:ea typeface="Telegraf Heavy"/>
                <a:cs typeface="Telegraf Heavy"/>
                <a:sym typeface="Telegraf Heavy"/>
              </a:rPr>
              <a:t>TinyML</a:t>
            </a:r>
            <a:r>
              <a:rPr lang="en-US" b="1" i="1" kern="1200" dirty="0">
                <a:latin typeface="Avenir Next Medium" panose="020B0503020202020204" pitchFamily="34" charset="0"/>
                <a:ea typeface="Telegraf Heavy"/>
                <a:cs typeface="Telegraf Heavy"/>
                <a:sym typeface="Telegraf Heavy"/>
              </a:rPr>
              <a:t> for Privacy and Efficiency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9400" y="4301561"/>
            <a:ext cx="2000250" cy="151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00">
              <a:lnSpc>
                <a:spcPts val="1211"/>
              </a:lnSpc>
              <a:spcBef>
                <a:spcPct val="0"/>
              </a:spcBef>
              <a:buClrTx/>
            </a:pPr>
            <a:r>
              <a:rPr lang="en-US" sz="931" kern="1200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Powered by: </a:t>
            </a:r>
            <a:r>
              <a:rPr lang="en-US" sz="900" b="1" kern="1200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XIAO ESP32S3 Sense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4301561"/>
            <a:ext cx="3799512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>
              <a:lnSpc>
                <a:spcPts val="1305"/>
              </a:lnSpc>
              <a:spcBef>
                <a:spcPct val="0"/>
              </a:spcBef>
              <a:buClrTx/>
            </a:pPr>
            <a:r>
              <a:rPr lang="en-US" sz="932" b="1" kern="1200" spc="19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Team: Sleeping-Buddha</a:t>
            </a:r>
          </a:p>
          <a:p>
            <a:pPr defTabSz="457200">
              <a:lnSpc>
                <a:spcPts val="1305"/>
              </a:lnSpc>
              <a:spcBef>
                <a:spcPct val="0"/>
              </a:spcBef>
              <a:buClrTx/>
            </a:pPr>
            <a:r>
              <a:rPr lang="en-US" sz="932" b="1" kern="1200" spc="19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Member: </a:t>
            </a:r>
            <a:r>
              <a:rPr lang="en-US" sz="932" b="1" kern="1200" spc="19" dirty="0" err="1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Afsara</a:t>
            </a:r>
            <a:r>
              <a:rPr lang="en-US" sz="932" b="1" kern="1200" spc="19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 Benazir, Shafat </a:t>
            </a:r>
            <a:r>
              <a:rPr lang="en-US" sz="932" b="1" kern="1200" spc="19" dirty="0" err="1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Shahnewaz</a:t>
            </a:r>
            <a:r>
              <a:rPr lang="en-US" sz="932" b="1" kern="1200" spc="19" dirty="0">
                <a:latin typeface="Avenir Next" panose="020B0503020202020204" pitchFamily="34" charset="0"/>
                <a:ea typeface="Telegraf"/>
                <a:cs typeface="Telegraf"/>
                <a:sym typeface="Telegraf"/>
              </a:rPr>
              <a:t>, Samit Hasan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DC06C-28A0-7332-37E5-EF6A574B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2372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 err="1"/>
              <a:t>Espressif</a:t>
            </a:r>
            <a:r>
              <a:rPr lang="en-US" dirty="0"/>
              <a:t>: Details and issues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59800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dirty="0"/>
              <a:t>Project directory and inference: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E82AFB-F782-6104-71E8-8CFEA01EB9E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F86E3C08-366E-472C-A8DE-469FE28FB153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EB9181-7FCF-83C3-B5F2-1930A54D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6A09E7-B3B2-EBC8-69CE-AD5A08D16349}"/>
              </a:ext>
            </a:extLst>
          </p:cNvPr>
          <p:cNvGrpSpPr/>
          <p:nvPr/>
        </p:nvGrpSpPr>
        <p:grpSpPr>
          <a:xfrm>
            <a:off x="432207" y="1015619"/>
            <a:ext cx="7943666" cy="3596163"/>
            <a:chOff x="422838" y="1287317"/>
            <a:chExt cx="8121673" cy="379290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DFED2E-49D5-9D9D-9BB7-E7407E4F3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838" y="1324490"/>
              <a:ext cx="1843186" cy="3755736"/>
            </a:xfrm>
            <a:prstGeom prst="rect">
              <a:avLst/>
            </a:prstGeom>
          </p:spPr>
        </p:pic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48B31621-5078-1F9C-77E1-BA559A4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7899" y="1287317"/>
              <a:ext cx="6126612" cy="37407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CE03E8-88F7-D659-0D27-802DAA4A0404}"/>
                </a:ext>
              </a:extLst>
            </p:cNvPr>
            <p:cNvSpPr txBox="1"/>
            <p:nvPr/>
          </p:nvSpPr>
          <p:spPr>
            <a:xfrm>
              <a:off x="2382982" y="4442690"/>
              <a:ext cx="4230254" cy="535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</p:grp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1ABA48-9869-8F34-FA92-925D68EBA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426" y="685"/>
            <a:ext cx="2328719" cy="6742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9EF649-D92D-88E8-C797-1A88EDBE711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B7CE1-17B6-BAD6-6A3B-18B9FAB3E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0" y="700850"/>
            <a:ext cx="5247176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06" y="2387810"/>
            <a:ext cx="4945799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605" y="3378732"/>
            <a:ext cx="453401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319975" y="248875"/>
            <a:ext cx="6826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dk2"/>
                </a:solidFill>
              </a:rPr>
              <a:t>Challenges with </a:t>
            </a:r>
            <a:r>
              <a:rPr lang="en-GB" sz="1800" dirty="0" err="1">
                <a:solidFill>
                  <a:schemeClr val="dk2"/>
                </a:solidFill>
              </a:rPr>
              <a:t>Espressif</a:t>
            </a:r>
            <a:r>
              <a:rPr lang="en-GB" sz="1800" dirty="0">
                <a:solidFill>
                  <a:schemeClr val="dk2"/>
                </a:solidFill>
              </a:rPr>
              <a:t>: Flashing to device</a:t>
            </a:r>
            <a:endParaRPr lang="en-US" sz="1800">
              <a:solidFill>
                <a:schemeClr val="dk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D2CD5-03BA-486B-AE63-0BDFB257D0B3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2E4B5077-0ECD-7A64-440F-CBFA8BCB3D62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7E37D7-EF2C-A75B-9141-3A87FB928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CB0F31-B96C-ECE5-757E-39C3C54F9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253" y="162780"/>
            <a:ext cx="3456109" cy="27859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90A6-DC72-D9FD-F8FD-6F555A835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E5E2-5C34-F536-B46D-FD3A4D6F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C6E06-124A-F033-19D1-6B2FDF91E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22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GB" dirty="0"/>
          </a:p>
          <a:p>
            <a:pPr>
              <a:lnSpc>
                <a:spcPct val="114999"/>
              </a:lnSpc>
            </a:pPr>
            <a:r>
              <a:rPr lang="en-GB" dirty="0"/>
              <a:t>Setting up </a:t>
            </a:r>
            <a:r>
              <a:rPr lang="en-GB" dirty="0" err="1"/>
              <a:t>WiFi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 dirty="0"/>
              <a:t>Enabling streaming data – configuring GPIO port</a:t>
            </a:r>
          </a:p>
          <a:p>
            <a:pPr>
              <a:lnSpc>
                <a:spcPct val="114999"/>
              </a:lnSpc>
            </a:pPr>
            <a:r>
              <a:rPr lang="en-GB" dirty="0"/>
              <a:t>Model Deployment: memory constraint, serial port connection</a:t>
            </a:r>
          </a:p>
          <a:p>
            <a:pPr lvl="1">
              <a:lnSpc>
                <a:spcPct val="114999"/>
              </a:lnSpc>
            </a:pPr>
            <a:r>
              <a:rPr lang="en-GB" dirty="0"/>
              <a:t>Made different choice of models</a:t>
            </a:r>
          </a:p>
          <a:p>
            <a:pPr lvl="1">
              <a:lnSpc>
                <a:spcPct val="114999"/>
              </a:lnSpc>
            </a:pPr>
            <a:r>
              <a:rPr lang="en-GB" dirty="0"/>
              <a:t>Resolved after </a:t>
            </a:r>
            <a:r>
              <a:rPr lang="en-GB" dirty="0" err="1"/>
              <a:t>bootloading</a:t>
            </a:r>
            <a:r>
              <a:rPr lang="en-GB" dirty="0"/>
              <a:t> multiple times</a:t>
            </a:r>
          </a:p>
          <a:p>
            <a:pPr>
              <a:lnSpc>
                <a:spcPct val="114999"/>
              </a:lnSpc>
            </a:pPr>
            <a:r>
              <a:rPr lang="en-GB" dirty="0"/>
              <a:t>Thermal throttling</a:t>
            </a:r>
          </a:p>
          <a:p>
            <a:pPr lvl="1">
              <a:lnSpc>
                <a:spcPct val="114999"/>
              </a:lnSpc>
            </a:pPr>
            <a:r>
              <a:rPr lang="en-GB" err="1"/>
              <a:t>Soln</a:t>
            </a:r>
            <a:r>
              <a:rPr lang="en-GB" dirty="0"/>
              <a:t>: heat sink</a:t>
            </a:r>
          </a:p>
          <a:p>
            <a:pPr>
              <a:lnSpc>
                <a:spcPct val="114999"/>
              </a:lnSpc>
            </a:pPr>
            <a:r>
              <a:rPr lang="en-GB" dirty="0"/>
              <a:t>Issue: always need to be reset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GB" dirty="0"/>
              <a:t>Acceptable given device constraint</a:t>
            </a: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566C7007-1358-17EC-5657-025FFEB71FB1}"/>
              </a:ext>
            </a:extLst>
          </p:cNvPr>
          <p:cNvSpPr/>
          <p:nvPr/>
        </p:nvSpPr>
        <p:spPr>
          <a:xfrm>
            <a:off x="0" y="5007653"/>
            <a:ext cx="9144000" cy="146835"/>
          </a:xfrm>
          <a:prstGeom prst="rect">
            <a:avLst/>
          </a:prstGeom>
          <a:solidFill>
            <a:srgbClr val="00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3532CCB-2756-ED41-8CDE-E81ADA27D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" y="4616606"/>
            <a:ext cx="1311890" cy="341077"/>
          </a:xfrm>
          <a:prstGeom prst="rect">
            <a:avLst/>
          </a:prstGeom>
          <a:effectLst>
            <a:reflection stA="72668" endPos="46000" dist="508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1983D-32DB-0547-B15D-BC502C293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2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607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Embracing </a:t>
            </a:r>
            <a:r>
              <a:rPr lang="en-GB" dirty="0" err="1"/>
              <a:t>TinyML</a:t>
            </a:r>
            <a:r>
              <a:rPr lang="en-GB" dirty="0"/>
              <a:t> for Privacy and Efficiency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chemeClr val="accent6"/>
                </a:highlight>
              </a:rPr>
              <a:t>Recognize individual face for authentication and gestures for action identification.</a:t>
            </a:r>
            <a:endParaRPr sz="1200"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Key Objectives: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Privacy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Low Power &amp; High Efficiency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Real-Time Responsiveness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Usability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GB" sz="1200" b="1">
                <a:solidFill>
                  <a:srgbClr val="1F2328"/>
                </a:solidFill>
                <a:highlight>
                  <a:srgbClr val="FFFFFF"/>
                </a:highlight>
              </a:rPr>
              <a:t>Classroom attendance</a:t>
            </a:r>
            <a:endParaRPr sz="1200" b="1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GB" sz="1200" b="1">
                <a:solidFill>
                  <a:srgbClr val="1F2328"/>
                </a:solidFill>
                <a:highlight>
                  <a:srgbClr val="FFFFFF"/>
                </a:highlight>
              </a:rPr>
              <a:t>Smart Home features</a:t>
            </a:r>
            <a:endParaRPr sz="1200" b="1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875" y="2046000"/>
            <a:ext cx="4507901" cy="215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AB8771-1FF1-0E1F-6919-A5ECECADCC1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B93F6BD5-9F8D-F94F-0838-8F153FF0A9EE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C85F8-F5E9-F742-A371-19888DF5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8B902-0C9D-2C4B-ACA2-486788541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304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/>
              <a:t>Seeed Studio XIAO ESP32S3: </a:t>
            </a:r>
            <a:r>
              <a:rPr lang="en-GB" sz="2000"/>
              <a:t>Powering </a:t>
            </a:r>
            <a:r>
              <a:rPr lang="en-GB" sz="2000" b="1"/>
              <a:t>TinyML On-Device</a:t>
            </a:r>
            <a:r>
              <a:rPr lang="en-GB" sz="2000"/>
              <a:t> Processing</a:t>
            </a:r>
            <a:endParaRPr sz="200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30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Core Specs of ESP32S3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Dual-core Tensilica LX7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240 MHz Frequency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512KB SRAM &amp; 8MB Flash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Additional Peripherals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Integrated Wi-Fi and Bluetooth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Built-in Camera Support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55425" y="3453050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5"/>
          <p:cNvCxnSpPr/>
          <p:nvPr/>
        </p:nvCxnSpPr>
        <p:spPr>
          <a:xfrm flipH="1">
            <a:off x="7310500" y="1539038"/>
            <a:ext cx="10800" cy="19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5"/>
          <p:cNvCxnSpPr/>
          <p:nvPr/>
        </p:nvCxnSpPr>
        <p:spPr>
          <a:xfrm flipH="1">
            <a:off x="7484925" y="3616175"/>
            <a:ext cx="16092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19011" t="10043" r="15769" b="7291"/>
          <a:stretch/>
        </p:blipFill>
        <p:spPr>
          <a:xfrm>
            <a:off x="7386750" y="1289088"/>
            <a:ext cx="1707375" cy="21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527913" y="1949038"/>
            <a:ext cx="95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21 mm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699839" y="3616175"/>
            <a:ext cx="108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17.5 mm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680" y="1199013"/>
            <a:ext cx="3551246" cy="27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06770" y="4081330"/>
            <a:ext cx="836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25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38393A"/>
                </a:solidFill>
              </a:rPr>
              <a:t>ESP-DL provides APIs for Neural Network (NN)</a:t>
            </a:r>
            <a:r>
              <a:rPr lang="en-GB" sz="1200" dirty="0" err="1">
                <a:solidFill>
                  <a:srgbClr val="38393A"/>
                </a:solidFill>
              </a:rPr>
              <a:t>ference</a:t>
            </a:r>
            <a:r>
              <a:rPr lang="en-GB" sz="1200" dirty="0">
                <a:solidFill>
                  <a:srgbClr val="38393A"/>
                </a:solidFill>
              </a:rPr>
              <a:t>, Image Processing, Math Operations and Deep Learning Models.</a:t>
            </a:r>
            <a:endParaRPr sz="1200" dirty="0">
              <a:solidFill>
                <a:srgbClr val="38393A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6690E0-2226-6431-7A8F-31687BA1DEF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E03784E4-7A54-BCFC-7A80-2FDFA0FE1A99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CA6B8C-44BE-6587-E3C3-B7545B329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48748-9CB5-79F3-68F1-E50B4DC83C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A256329B-AF60-180D-F7C9-371C3919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48" r="13744" b="12537"/>
          <a:stretch/>
        </p:blipFill>
        <p:spPr>
          <a:xfrm>
            <a:off x="1844354" y="2175856"/>
            <a:ext cx="5411129" cy="1783469"/>
          </a:xfrm>
          <a:prstGeom prst="rect">
            <a:avLst/>
          </a:prstGeom>
        </p:spPr>
      </p:pic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70970" y="594143"/>
            <a:ext cx="8520600" cy="4025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/>
              <a:t>Face Detection Model</a:t>
            </a:r>
          </a:p>
          <a:p>
            <a:pPr indent="0">
              <a:lnSpc>
                <a:spcPct val="114999"/>
              </a:lnSpc>
              <a:buNone/>
            </a:pPr>
            <a:r>
              <a:rPr lang="en-US" sz="1200">
                <a:solidFill>
                  <a:srgbClr val="38393A"/>
                </a:solidFill>
              </a:rPr>
              <a:t>At first a two -stage face detection model is identified two place a rectangular box around the face so that the input of face recognition is reduced</a:t>
            </a:r>
            <a:r>
              <a:rPr lang="en-US" sz="1500">
                <a:solidFill>
                  <a:srgbClr val="38393A"/>
                </a:solidFill>
              </a:rPr>
              <a:t>.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en-US"/>
              <a:t>Face Recognition Model</a:t>
            </a:r>
          </a:p>
          <a:p>
            <a:pPr indent="0">
              <a:lnSpc>
                <a:spcPct val="114999"/>
              </a:lnSpc>
              <a:buNone/>
            </a:pPr>
            <a:r>
              <a:rPr lang="en-US" sz="1200">
                <a:solidFill>
                  <a:srgbClr val="38393A"/>
                </a:solidFill>
              </a:rPr>
              <a:t>A deep neural network model employs convolutional layers and depth wise separable convolutions to extract and encode facial features into a compact, 128-dimensional embedding</a:t>
            </a:r>
            <a:endParaRPr lang="en-US" sz="1200"/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indent="0">
              <a:lnSpc>
                <a:spcPct val="114999"/>
              </a:lnSpc>
              <a:buNone/>
            </a:pPr>
            <a:endParaRPr lang="en-US" sz="1500">
              <a:solidFill>
                <a:srgbClr val="38393A"/>
              </a:solidFill>
            </a:endParaRPr>
          </a:p>
          <a:p>
            <a:pPr marL="285750" indent="-285750">
              <a:lnSpc>
                <a:spcPct val="114999"/>
              </a:lnSpc>
            </a:pPr>
            <a:r>
              <a:rPr lang="en-US"/>
              <a:t>Hand Gesture Detection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200"/>
              <a:t>         For hand recognition we used Swift YOLO model which  is a variation of the YOLO (You Only Look Once) object detection algorithm tailored for lightweight and efficient real-time inference.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10804"/>
            <a:ext cx="8520600" cy="38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/>
              <a:t>Models Deployed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D6AC6F-ECC5-E197-2A9B-A91316DC4D0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D5F20EB3-176A-B14A-29D3-95E4BEAB7DD7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73E11-47D0-9AA5-9DA0-D8EBEFBC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B655-1646-B57F-5166-970522168F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9125-8961-2B04-66D0-FB378F20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30" y="21080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Gesture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F9029-1ABF-1B6A-297E-11DE52638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77721"/>
            <a:ext cx="8520600" cy="3416400"/>
          </a:xfrm>
        </p:spPr>
        <p:txBody>
          <a:bodyPr/>
          <a:lstStyle/>
          <a:p>
            <a:r>
              <a:rPr lang="en-US" err="1">
                <a:solidFill>
                  <a:srgbClr val="000000"/>
                </a:solidFill>
              </a:rPr>
              <a:t>SenseCraft</a:t>
            </a:r>
            <a:r>
              <a:rPr lang="en-US">
                <a:solidFill>
                  <a:srgbClr val="000000"/>
                </a:solidFill>
              </a:rPr>
              <a:t> AI framework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Rock paper scissors</a:t>
            </a:r>
            <a:endParaRPr lang="en-US" sz="1600"/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Left/right hand recognition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More compatible</a:t>
            </a:r>
          </a:p>
          <a:p>
            <a:pPr>
              <a:lnSpc>
                <a:spcPct val="114999"/>
              </a:lnSpc>
            </a:pPr>
            <a:r>
              <a:rPr lang="en-US" err="1">
                <a:solidFill>
                  <a:srgbClr val="000000"/>
                </a:solidFill>
              </a:rPr>
              <a:t>Espressif</a:t>
            </a:r>
            <a:endParaRPr lang="en-US" sz="160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Less compatible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Challenges in deploying, doesn't take streaming data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rgbClr val="59595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1A5C1-E093-8985-5619-BC3241D61BB3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5" name="직사각형 12">
              <a:extLst>
                <a:ext uri="{FF2B5EF4-FFF2-40B4-BE49-F238E27FC236}">
                  <a16:creationId xmlns:a16="http://schemas.microsoft.com/office/drawing/2014/main" id="{A6115839-44B6-FFED-2670-07FF2288A809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202A37-4F47-B166-50DB-764F5BED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pic>
        <p:nvPicPr>
          <p:cNvPr id="8" name="Picture 7" descr="A diagram of a grid and nature extrusion&#10;&#10;Description automatically generated">
            <a:extLst>
              <a:ext uri="{FF2B5EF4-FFF2-40B4-BE49-F238E27FC236}">
                <a16:creationId xmlns:a16="http://schemas.microsoft.com/office/drawing/2014/main" id="{531D6997-3377-84F0-187B-54C08133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9" t="5644" r="3983" b="44296"/>
          <a:stretch/>
        </p:blipFill>
        <p:spPr>
          <a:xfrm>
            <a:off x="1539165" y="3118666"/>
            <a:ext cx="5747129" cy="1242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F0029-4895-265C-F39C-703CB2C9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02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74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/>
              <a:t>Path to Success: Key Steps in Project Development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AB8771-1FF1-0E1F-6919-A5ECECADCC1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B93F6BD5-9F8D-F94F-0838-8F153FF0A9EE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C85F8-F5E9-F742-A371-19888DF5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669A34A-19B2-D0C4-7E8A-6633019A0815}"/>
              </a:ext>
            </a:extLst>
          </p:cNvPr>
          <p:cNvSpPr txBox="1"/>
          <p:nvPr/>
        </p:nvSpPr>
        <p:spPr>
          <a:xfrm>
            <a:off x="312331" y="578144"/>
            <a:ext cx="841168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1. Hardware Setup:</a:t>
            </a:r>
            <a:endParaRPr lang="en-US"/>
          </a:p>
          <a:p>
            <a:endParaRPr lang="en-US" b="1"/>
          </a:p>
          <a:p>
            <a:r>
              <a:rPr lang="en-US" b="1"/>
              <a:t>   </a:t>
            </a:r>
            <a:endParaRPr lang="en-US"/>
          </a:p>
          <a:p>
            <a:r>
              <a:rPr lang="en-US" b="1"/>
              <a:t>2. Software Setup:</a:t>
            </a:r>
            <a:endParaRPr lang="en-US"/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r>
              <a:rPr lang="en-US" b="1"/>
              <a:t>3. Camera and Model Integration:</a:t>
            </a:r>
            <a:endParaRPr lang="en-US"/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r>
              <a:rPr lang="en-US" b="1"/>
              <a:t>4. Deployment of User Interface:</a:t>
            </a:r>
            <a:endParaRPr lang="en-US"/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pPr marL="285750" indent="-285750">
              <a:buChar char="•"/>
            </a:pPr>
            <a:endParaRPr lang="en-US" sz="1200">
              <a:latin typeface="Calibri"/>
            </a:endParaRPr>
          </a:p>
          <a:p>
            <a:r>
              <a:rPr lang="en-US" b="1"/>
              <a:t>5. Gesture Recognition Pipeline:</a:t>
            </a:r>
            <a:endParaRPr lang="en-US"/>
          </a:p>
          <a:p>
            <a:pPr marL="285750" indent="-285750">
              <a:buChar char="•"/>
            </a:pPr>
            <a:endParaRPr lang="en-US" sz="1200">
              <a:latin typeface="Calibri"/>
              <a:ea typeface="Calibri"/>
              <a:cs typeface="Calibri"/>
            </a:endParaRPr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CBA9C-948C-068A-341C-60EA346B8480}"/>
              </a:ext>
            </a:extLst>
          </p:cNvPr>
          <p:cNvSpPr txBox="1"/>
          <p:nvPr/>
        </p:nvSpPr>
        <p:spPr>
          <a:xfrm>
            <a:off x="2060057" y="578145"/>
            <a:ext cx="6338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</a:rPr>
              <a:t>Installation of</a:t>
            </a:r>
            <a:r>
              <a:rPr lang="en-US" sz="1200" baseline="0">
                <a:latin typeface="Calibri"/>
                <a:ea typeface="Arial"/>
                <a:cs typeface="Arial"/>
              </a:rPr>
              <a:t> </a:t>
            </a:r>
            <a:r>
              <a:rPr lang="en-US" sz="1200" b="1" baseline="0">
                <a:latin typeface="Calibri"/>
                <a:ea typeface="Arial"/>
                <a:cs typeface="Arial"/>
              </a:rPr>
              <a:t>camera</a:t>
            </a:r>
            <a:r>
              <a:rPr lang="en-US" sz="1200" baseline="0">
                <a:latin typeface="Calibri"/>
                <a:ea typeface="Arial"/>
                <a:cs typeface="Arial"/>
              </a:rPr>
              <a:t>, </a:t>
            </a:r>
            <a:r>
              <a:rPr lang="en-US" sz="1200" b="1" baseline="0">
                <a:latin typeface="Calibri"/>
                <a:ea typeface="Arial"/>
                <a:cs typeface="Arial"/>
              </a:rPr>
              <a:t>antenna</a:t>
            </a:r>
            <a:r>
              <a:rPr lang="en-US" sz="1200" baseline="0">
                <a:latin typeface="Calibri"/>
                <a:ea typeface="Arial"/>
                <a:cs typeface="Arial"/>
              </a:rPr>
              <a:t>, and </a:t>
            </a:r>
            <a:r>
              <a:rPr lang="en-US" sz="1200" b="1" baseline="0">
                <a:latin typeface="Calibri"/>
                <a:ea typeface="Arial"/>
                <a:cs typeface="Arial"/>
              </a:rPr>
              <a:t>microSD card</a:t>
            </a:r>
            <a:r>
              <a:rPr lang="en-US" sz="1200" b="1">
                <a:latin typeface="Calibri"/>
              </a:rPr>
              <a:t>.</a:t>
            </a:r>
            <a:r>
              <a:rPr lang="en-US" sz="1200">
                <a:latin typeface="Calibri"/>
                <a:ea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</a:rPr>
              <a:t>Configuration</a:t>
            </a:r>
            <a:r>
              <a:rPr lang="en-US" sz="1200" baseline="0">
                <a:latin typeface="Calibri"/>
                <a:ea typeface="Arial"/>
                <a:cs typeface="Arial"/>
              </a:rPr>
              <a:t> </a:t>
            </a:r>
            <a:r>
              <a:rPr lang="en-US" sz="1200">
                <a:latin typeface="Calibri"/>
              </a:rPr>
              <a:t>of </a:t>
            </a:r>
            <a:r>
              <a:rPr lang="en-US" sz="1200" baseline="0">
                <a:latin typeface="Calibri"/>
                <a:ea typeface="Arial"/>
                <a:cs typeface="Arial"/>
              </a:rPr>
              <a:t> </a:t>
            </a:r>
            <a:r>
              <a:rPr lang="en-US" sz="1200" b="1" baseline="0" err="1">
                <a:latin typeface="Calibri"/>
                <a:ea typeface="Arial"/>
                <a:cs typeface="Arial"/>
              </a:rPr>
              <a:t>WiFi</a:t>
            </a:r>
            <a:r>
              <a:rPr lang="en-US" sz="1200" b="1" baseline="0">
                <a:latin typeface="Calibri"/>
                <a:ea typeface="Arial"/>
                <a:cs typeface="Arial"/>
              </a:rPr>
              <a:t> </a:t>
            </a:r>
            <a:r>
              <a:rPr lang="en-US" sz="1200" b="1">
                <a:latin typeface="Calibri"/>
              </a:rPr>
              <a:t>antenna</a:t>
            </a:r>
            <a:r>
              <a:rPr lang="en-US" sz="1200">
                <a:latin typeface="Calibri"/>
              </a:rPr>
              <a:t> </a:t>
            </a:r>
            <a:endParaRPr lang="en-US" sz="1200">
              <a:latin typeface="Calibri"/>
              <a:ea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</a:rPr>
              <a:t>Verification</a:t>
            </a:r>
            <a:r>
              <a:rPr lang="en-US" sz="1200" baseline="0">
                <a:latin typeface="Calibri"/>
                <a:ea typeface="Arial"/>
                <a:cs typeface="Arial"/>
              </a:rPr>
              <a:t> </a:t>
            </a:r>
            <a:r>
              <a:rPr lang="en-US" sz="1200">
                <a:latin typeface="Calibri"/>
              </a:rPr>
              <a:t>of </a:t>
            </a:r>
            <a:r>
              <a:rPr lang="en-US" sz="1200" baseline="0">
                <a:latin typeface="Calibri"/>
                <a:ea typeface="Arial"/>
                <a:cs typeface="Arial"/>
              </a:rPr>
              <a:t>hardware functionality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BEDC0-8DD7-FF75-5D0E-33A22AB846CD}"/>
              </a:ext>
            </a:extLst>
          </p:cNvPr>
          <p:cNvSpPr txBox="1"/>
          <p:nvPr/>
        </p:nvSpPr>
        <p:spPr>
          <a:xfrm>
            <a:off x="2060058" y="1222744"/>
            <a:ext cx="63383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Installation </a:t>
            </a:r>
            <a:r>
              <a:rPr lang="en-US" sz="1200" b="1">
                <a:latin typeface="Calibri"/>
                <a:ea typeface="Calibri"/>
                <a:cs typeface="Calibri"/>
              </a:rPr>
              <a:t>Arduino IDE</a:t>
            </a:r>
            <a:r>
              <a:rPr lang="en-US" sz="1200">
                <a:latin typeface="Calibri"/>
                <a:ea typeface="Calibri"/>
                <a:cs typeface="Calibri"/>
              </a:rPr>
              <a:t>  for code development.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Upload initial firmware to test the camera module functionality.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Mapping of the GPIO pins with the camera slot for seamless communication.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Enabling </a:t>
            </a:r>
            <a:r>
              <a:rPr lang="en-US" sz="1200" b="1">
                <a:latin typeface="Calibri"/>
                <a:ea typeface="Calibri"/>
                <a:cs typeface="Calibri"/>
              </a:rPr>
              <a:t>PSRAM</a:t>
            </a:r>
            <a:r>
              <a:rPr lang="en-US" sz="1200">
                <a:latin typeface="Calibri"/>
                <a:ea typeface="Calibri"/>
                <a:cs typeface="Calibri"/>
              </a:rPr>
              <a:t> to support larger images.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0E6F1-72E7-CF75-2BA0-7A9293412477}"/>
              </a:ext>
            </a:extLst>
          </p:cNvPr>
          <p:cNvSpPr txBox="1"/>
          <p:nvPr/>
        </p:nvSpPr>
        <p:spPr>
          <a:xfrm>
            <a:off x="2060057" y="2192963"/>
            <a:ext cx="693426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Capturing images using the ESP32-S3 camera.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Configuring the system to push captured images as inputs to the </a:t>
            </a:r>
            <a:r>
              <a:rPr lang="en-US" sz="1200" b="1" dirty="0">
                <a:latin typeface="Calibri"/>
                <a:ea typeface="Calibri"/>
              </a:rPr>
              <a:t>image classification model</a:t>
            </a:r>
            <a:r>
              <a:rPr lang="en-US" sz="1200" dirty="0">
                <a:latin typeface="Calibri"/>
                <a:ea typeface="Calibri"/>
              </a:rPr>
              <a:t> for face  recognition.</a:t>
            </a:r>
            <a:endParaRPr lang="en-US" sz="1200" dirty="0">
              <a:latin typeface="Calibri"/>
            </a:endParaRPr>
          </a:p>
          <a:p>
            <a:pPr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Tuning the system for efficient picture capture and classification.</a:t>
            </a:r>
            <a:endParaRPr lang="en-US" sz="1200" dirty="0">
              <a:latin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sz="1200">
              <a:latin typeface="Calibri"/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ED14D-3D31-74DB-FFD5-530FF167F9D8}"/>
              </a:ext>
            </a:extLst>
          </p:cNvPr>
          <p:cNvSpPr txBox="1"/>
          <p:nvPr/>
        </p:nvSpPr>
        <p:spPr>
          <a:xfrm>
            <a:off x="2060057" y="3048133"/>
            <a:ext cx="62984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</a:t>
            </a:r>
            <a:r>
              <a:rPr lang="en-US" sz="1200">
                <a:latin typeface="Calibri"/>
                <a:ea typeface="Calibri"/>
              </a:rPr>
              <a:t>Deploying</a:t>
            </a:r>
            <a:r>
              <a:rPr lang="en-US" sz="1200" dirty="0">
                <a:latin typeface="Calibri"/>
                <a:ea typeface="Calibri"/>
              </a:rPr>
              <a:t> a </a:t>
            </a:r>
            <a:r>
              <a:rPr lang="en-US" sz="1200" b="1" dirty="0">
                <a:latin typeface="Calibri"/>
                <a:ea typeface="Calibri"/>
              </a:rPr>
              <a:t>web-browser-based GUI</a:t>
            </a:r>
            <a:r>
              <a:rPr lang="en-US" sz="1200" dirty="0">
                <a:latin typeface="Calibri"/>
                <a:ea typeface="Calibri"/>
              </a:rPr>
              <a:t> for a user-friendly experience.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Live video stream </a:t>
            </a:r>
            <a:r>
              <a:rPr lang="en-US" sz="1200">
                <a:latin typeface="Calibri"/>
                <a:ea typeface="Calibri"/>
              </a:rPr>
              <a:t>enabling</a:t>
            </a:r>
            <a:r>
              <a:rPr lang="en-US" sz="1200" dirty="0">
                <a:latin typeface="Calibri"/>
                <a:ea typeface="Calibri"/>
              </a:rPr>
              <a:t> via the camera feed.</a:t>
            </a:r>
            <a:endParaRPr lang="en-US" sz="1200" dirty="0">
              <a:latin typeface="Calibri"/>
            </a:endParaRPr>
          </a:p>
          <a:p>
            <a:pPr>
              <a:buFont typeface="Arial"/>
              <a:buChar char="•"/>
            </a:pPr>
            <a:r>
              <a:rPr lang="en-US" sz="1200" dirty="0">
                <a:latin typeface="Calibri"/>
                <a:ea typeface="Calibri"/>
              </a:rPr>
              <a:t>      GUI functionality </a:t>
            </a:r>
            <a:r>
              <a:rPr lang="en-US" sz="1200">
                <a:latin typeface="Calibri"/>
                <a:ea typeface="Calibri"/>
              </a:rPr>
              <a:t>integration</a:t>
            </a:r>
            <a:r>
              <a:rPr lang="en-US" sz="1200" dirty="0">
                <a:latin typeface="Calibri"/>
                <a:ea typeface="Calibri"/>
              </a:rPr>
              <a:t> over </a:t>
            </a:r>
            <a:r>
              <a:rPr lang="en-US" sz="1200" b="1" dirty="0" err="1">
                <a:latin typeface="Calibri"/>
                <a:ea typeface="Calibri"/>
              </a:rPr>
              <a:t>WiFi</a:t>
            </a:r>
            <a:r>
              <a:rPr lang="en-US" sz="1200" dirty="0">
                <a:latin typeface="Calibri"/>
                <a:ea typeface="Calibri"/>
              </a:rPr>
              <a:t>, allowing seamless user access.</a:t>
            </a:r>
            <a:endParaRPr lang="en-US" dirty="0">
              <a:latin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sz="1200"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5DC4C-5AC6-14D7-7900-92D8C6D423ED}"/>
              </a:ext>
            </a:extLst>
          </p:cNvPr>
          <p:cNvSpPr txBox="1"/>
          <p:nvPr/>
        </p:nvSpPr>
        <p:spPr>
          <a:xfrm>
            <a:off x="2061347" y="4192223"/>
            <a:ext cx="692976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Integration of the gesture recognition model after face recognition.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Calibri"/>
                <a:ea typeface="Calibri"/>
                <a:cs typeface="Calibri"/>
              </a:rPr>
              <a:t>Configuring the system to transition from face detection to gesture recognition for actionable insights</a:t>
            </a:r>
            <a:r>
              <a:rPr lang="en-US"/>
              <a:t>.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E9D690-B041-9057-05A4-BDC40B91EBA1}"/>
              </a:ext>
            </a:extLst>
          </p:cNvPr>
          <p:cNvSpPr/>
          <p:nvPr/>
        </p:nvSpPr>
        <p:spPr>
          <a:xfrm>
            <a:off x="1089837" y="844257"/>
            <a:ext cx="225464" cy="380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DA30D22-97EF-3F09-7CB3-EF73A0413EF7}"/>
              </a:ext>
            </a:extLst>
          </p:cNvPr>
          <p:cNvSpPr/>
          <p:nvPr/>
        </p:nvSpPr>
        <p:spPr>
          <a:xfrm>
            <a:off x="1089836" y="2405913"/>
            <a:ext cx="225464" cy="380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5E2A17B-6702-F27C-0BB3-B02AFE4AC650}"/>
              </a:ext>
            </a:extLst>
          </p:cNvPr>
          <p:cNvSpPr/>
          <p:nvPr/>
        </p:nvSpPr>
        <p:spPr>
          <a:xfrm>
            <a:off x="1089837" y="1561954"/>
            <a:ext cx="225464" cy="380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93BBEDD-A58E-A52D-EA4C-AB1EE6FA447F}"/>
              </a:ext>
            </a:extLst>
          </p:cNvPr>
          <p:cNvSpPr/>
          <p:nvPr/>
        </p:nvSpPr>
        <p:spPr>
          <a:xfrm>
            <a:off x="1089837" y="3349553"/>
            <a:ext cx="225464" cy="380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D5FFF-E019-624D-3367-1DA058E3CF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33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248279"/>
            <a:ext cx="8520600" cy="441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Demo video: Face detection &amp; Recognition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752036" y="965098"/>
            <a:ext cx="8080264" cy="3650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0DE28-B862-6A86-81C8-D62D1645C6E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616606"/>
            <a:ext cx="9144000" cy="537882"/>
            <a:chOff x="-12700" y="6199881"/>
            <a:chExt cx="12215794" cy="683519"/>
          </a:xfrm>
        </p:grpSpPr>
        <p:sp>
          <p:nvSpPr>
            <p:cNvPr id="3" name="직사각형 12">
              <a:extLst>
                <a:ext uri="{FF2B5EF4-FFF2-40B4-BE49-F238E27FC236}">
                  <a16:creationId xmlns:a16="http://schemas.microsoft.com/office/drawing/2014/main" id="{FF4A3B26-EBED-F8D2-70F7-1ADD971238CC}"/>
                </a:ext>
              </a:extLst>
            </p:cNvPr>
            <p:cNvSpPr/>
            <p:nvPr/>
          </p:nvSpPr>
          <p:spPr>
            <a:xfrm>
              <a:off x="-12700" y="6696808"/>
              <a:ext cx="12215794" cy="186592"/>
            </a:xfrm>
            <a:prstGeom prst="rect">
              <a:avLst/>
            </a:prstGeom>
            <a:solidFill>
              <a:srgbClr val="00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C6F7BB-0CB7-0FD9-948E-1E2829B8C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1" y="6199881"/>
              <a:ext cx="1752600" cy="433427"/>
            </a:xfrm>
            <a:prstGeom prst="rect">
              <a:avLst/>
            </a:prstGeom>
            <a:effectLst>
              <a:reflection stA="72668" endPos="46000" dist="50800" dir="5400000" sy="-100000" algn="bl" rotWithShape="0"/>
            </a:effectLst>
          </p:spPr>
        </p:pic>
      </p:grpSp>
      <p:pic>
        <p:nvPicPr>
          <p:cNvPr id="5" name="IMG_3417">
            <a:hlinkClick r:id="" action="ppaction://media"/>
            <a:extLst>
              <a:ext uri="{FF2B5EF4-FFF2-40B4-BE49-F238E27FC236}">
                <a16:creationId xmlns:a16="http://schemas.microsoft.com/office/drawing/2014/main" id="{B72795E9-4DA4-B54B-418C-DEE695B7E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281" y="964054"/>
            <a:ext cx="3835348" cy="3571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1805B1-FEEA-8516-C262-FE95CB2210CA}"/>
              </a:ext>
            </a:extLst>
          </p:cNvPr>
          <p:cNvSpPr txBox="1"/>
          <p:nvPr/>
        </p:nvSpPr>
        <p:spPr>
          <a:xfrm>
            <a:off x="4721901" y="964991"/>
            <a:ext cx="38693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Adds a rectangular box when face is detected.</a:t>
            </a:r>
          </a:p>
          <a:p>
            <a:pPr marL="285750" indent="-285750">
              <a:buChar char="•"/>
            </a:pPr>
            <a:r>
              <a:rPr lang="en-US" dirty="0"/>
              <a:t>If the face is recognized it shows a green box with associated ID and recognition accuracy</a:t>
            </a:r>
          </a:p>
          <a:p>
            <a:pPr marL="285750" indent="-285750">
              <a:buChar char="•"/>
            </a:pPr>
            <a:r>
              <a:rPr lang="en-US" dirty="0"/>
              <a:t>Category: Person ID, Intruder</a:t>
            </a:r>
          </a:p>
          <a:p>
            <a:pPr marL="285750" indent="-285750">
              <a:buChar char="•"/>
            </a:pPr>
            <a:r>
              <a:rPr lang="en-US" dirty="0"/>
              <a:t>Latency of recognition: ~0.7 sec</a:t>
            </a:r>
          </a:p>
          <a:p>
            <a:pPr marL="285750" indent="-285750">
              <a:buChar char="•"/>
            </a:pPr>
            <a:r>
              <a:rPr lang="en-US" dirty="0"/>
              <a:t>Current Consumption: ~341mA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E6A6-ED02-57DE-DD97-424CA3F31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05B6-3093-94C8-0636-741B4662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video: Rock paper scissors</a:t>
            </a:r>
            <a:endParaRPr lang="en-US" dirty="0"/>
          </a:p>
        </p:txBody>
      </p:sp>
      <p:pic>
        <p:nvPicPr>
          <p:cNvPr id="4" name="ai_hardware_gesture_recognition_2">
            <a:hlinkClick r:id="" action="ppaction://media"/>
            <a:extLst>
              <a:ext uri="{FF2B5EF4-FFF2-40B4-BE49-F238E27FC236}">
                <a16:creationId xmlns:a16="http://schemas.microsoft.com/office/drawing/2014/main" id="{A71E3C40-49AF-AEAB-6E27-4841DD796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57" y="1206500"/>
            <a:ext cx="9225490" cy="349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16592-380D-1FD1-58D9-AE1396685FAB}"/>
              </a:ext>
            </a:extLst>
          </p:cNvPr>
          <p:cNvSpPr txBox="1"/>
          <p:nvPr/>
        </p:nvSpPr>
        <p:spPr>
          <a:xfrm>
            <a:off x="131233" y="32850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Takes in streaming video data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62AA67-1B67-F842-A965-18583B234F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" y="4700926"/>
            <a:ext cx="1311890" cy="341077"/>
          </a:xfrm>
          <a:prstGeom prst="rect">
            <a:avLst/>
          </a:prstGeom>
          <a:effectLst>
            <a:reflection stA="72668" endPos="46000" dist="50800" dir="5400000" sy="-100000" algn="bl" rotWithShape="0"/>
          </a:effectLst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AE2FC5EF-AE3D-6C4A-DA21-4F7B1ACD5766}"/>
              </a:ext>
            </a:extLst>
          </p:cNvPr>
          <p:cNvSpPr/>
          <p:nvPr/>
        </p:nvSpPr>
        <p:spPr>
          <a:xfrm>
            <a:off x="0" y="5007653"/>
            <a:ext cx="9144000" cy="146835"/>
          </a:xfrm>
          <a:prstGeom prst="rect">
            <a:avLst/>
          </a:prstGeom>
          <a:solidFill>
            <a:srgbClr val="00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98CA0-FBE7-177A-5EFC-AC2D2EE49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4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2299-9273-B7AF-0223-24BBF4D0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160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Left/right hand recognition</a:t>
            </a:r>
          </a:p>
        </p:txBody>
      </p:sp>
      <p:pic>
        <p:nvPicPr>
          <p:cNvPr id="4" name="Picture 3" descr="Open photo">
            <a:extLst>
              <a:ext uri="{FF2B5EF4-FFF2-40B4-BE49-F238E27FC236}">
                <a16:creationId xmlns:a16="http://schemas.microsoft.com/office/drawing/2014/main" id="{9DD4078B-F9E2-DB67-FDCC-0E6AB2BD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1" y="774579"/>
            <a:ext cx="5056858" cy="3937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986DB-A3CB-942B-6D26-F4A4AF0CDED2}"/>
              </a:ext>
            </a:extLst>
          </p:cNvPr>
          <p:cNvSpPr txBox="1"/>
          <p:nvPr/>
        </p:nvSpPr>
        <p:spPr>
          <a:xfrm>
            <a:off x="5461000" y="765078"/>
            <a:ext cx="336665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Train data: 86 image samples</a:t>
            </a:r>
          </a:p>
          <a:p>
            <a:r>
              <a:rPr lang="en-US" sz="1600" dirty="0"/>
              <a:t>Model: Swift-YOLO</a:t>
            </a:r>
          </a:p>
          <a:p>
            <a:r>
              <a:rPr lang="en-US" sz="1600" dirty="0"/>
              <a:t>Size: &lt; 2MB</a:t>
            </a:r>
          </a:p>
          <a:p>
            <a:r>
              <a:rPr lang="en-US" sz="1600" dirty="0"/>
              <a:t>Latency: 700-800ms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2EE212F-9248-826A-9346-90E24345D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" y="4710295"/>
            <a:ext cx="1311890" cy="341077"/>
          </a:xfrm>
          <a:prstGeom prst="rect">
            <a:avLst/>
          </a:prstGeom>
          <a:effectLst>
            <a:reflection stA="72668" endPos="46000" dist="50800" dir="5400000" sy="-100000" algn="bl" rotWithShape="0"/>
          </a:effectLst>
        </p:spPr>
      </p:pic>
      <p:sp>
        <p:nvSpPr>
          <p:cNvPr id="9" name="직사각형 12">
            <a:extLst>
              <a:ext uri="{FF2B5EF4-FFF2-40B4-BE49-F238E27FC236}">
                <a16:creationId xmlns:a16="http://schemas.microsoft.com/office/drawing/2014/main" id="{6DEBF7B0-8906-A33E-42DE-2435ED1D245B}"/>
              </a:ext>
            </a:extLst>
          </p:cNvPr>
          <p:cNvSpPr/>
          <p:nvPr/>
        </p:nvSpPr>
        <p:spPr>
          <a:xfrm>
            <a:off x="0" y="5007653"/>
            <a:ext cx="9144000" cy="146835"/>
          </a:xfrm>
          <a:prstGeom prst="rect">
            <a:avLst/>
          </a:prstGeom>
          <a:solidFill>
            <a:srgbClr val="00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E439B-3B5C-3C23-7A32-C7A1D4A39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6404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724</Words>
  <Application>Microsoft Macintosh PowerPoint</Application>
  <PresentationFormat>On-screen Show (16:9)</PresentationFormat>
  <Paragraphs>130</Paragraphs>
  <Slides>12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Arial,Sans-Serif</vt:lpstr>
      <vt:lpstr>Avenir Next</vt:lpstr>
      <vt:lpstr>Avenir Next Medium</vt:lpstr>
      <vt:lpstr>Avenir Next Ultra Light</vt:lpstr>
      <vt:lpstr>Calibri</vt:lpstr>
      <vt:lpstr>Simple Light</vt:lpstr>
      <vt:lpstr>Office Theme</vt:lpstr>
      <vt:lpstr>PowerPoint Presentation</vt:lpstr>
      <vt:lpstr>Embracing TinyML for Privacy and Efficiency</vt:lpstr>
      <vt:lpstr>Seeed Studio XIAO ESP32S3: Powering TinyML On-Device Processing</vt:lpstr>
      <vt:lpstr>Models Deployed</vt:lpstr>
      <vt:lpstr>Gesture recognition</vt:lpstr>
      <vt:lpstr>Path to Success: Key Steps in Project Development</vt:lpstr>
      <vt:lpstr>Demo video: Face detection &amp; Recognition</vt:lpstr>
      <vt:lpstr>Demo video: Rock paper scissors</vt:lpstr>
      <vt:lpstr>Demo: Left/right hand recognition</vt:lpstr>
      <vt:lpstr>Espressif: Details and issues</vt:lpstr>
      <vt:lpstr>PowerPoint Presentation</vt:lpstr>
      <vt:lpstr>Overall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Benazir, Afsara (hys4qm)</cp:lastModifiedBy>
  <cp:revision>510</cp:revision>
  <dcterms:modified xsi:type="dcterms:W3CDTF">2024-12-05T18:39:19Z</dcterms:modified>
</cp:coreProperties>
</file>